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56" r:id="rId5"/>
    <p:sldId id="260" r:id="rId6"/>
    <p:sldId id="261" r:id="rId7"/>
    <p:sldId id="265" r:id="rId8"/>
    <p:sldId id="263" r:id="rId9"/>
    <p:sldId id="264" r:id="rId10"/>
    <p:sldId id="262" r:id="rId11"/>
    <p:sldId id="266" r:id="rId12"/>
    <p:sldId id="267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46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87EBFF-A1D2-4490-B52E-89180B0719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400A0CA-85CB-4760-94DA-D21F8A943B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A5AA747-4384-43BA-B4DB-0F9F76D52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119BCF-C75B-4C77-AD35-B7AC11197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9528B4-3A1B-4E62-8D68-3CC98833E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204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0D536B-E1FA-471E-ABF4-9F4B1478F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D6B5DB3-482A-482A-BC08-E4F23EEF85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D1A4249-969C-4B51-AC6E-09AE3FEB3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EEC93CB-1BE0-4594-85FA-DB54C645B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2E7242-7DFB-4514-838E-E9BDF06CA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4366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3741F7F-8916-4691-9A36-9ACD120CE0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7627A4F-695A-4E62-95CC-756B806FE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9DD5AE6-7CBF-478F-8303-5EFEBD93D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7A58283-7BD9-4248-BAF8-EA6B13B1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D097F7B-2682-46DE-93CA-7CA684FBA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677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0A9B5C-CFDA-43AC-AD14-C182C7A18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2CC0524-780A-463E-A786-E08ABA1BB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CE61AA6-8C5F-441D-82C4-7F295CFC4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8BC053C-81AA-46D9-A412-D6A6577C1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9F55F3B-5334-4F46-923D-0C21E2237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0156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5F4FC1-73A1-46D0-B5F4-664D95FF1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EA83831-4AD7-4300-9773-5ACCC317DE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F98987-4117-4188-ACEB-17385C53F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7622FA-4A3D-4D07-9519-439BC1CB1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5C8A6A8-D23B-41FF-ACB7-534250C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7003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1DEEE9-E10C-4B16-9D9C-A16E6E86A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07076C4-3464-4E0E-875A-65773E512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440B962-F826-40C6-9101-2CC541929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71974B8-F2D9-4BD8-86CC-2ECED7FA7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E6B7302-5862-4BCA-B03A-5AA582D06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EA81F60-09E4-4498-AF2E-404DDBEC9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0423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3B369E-ADDC-4833-81B3-CD7ADD0C2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9F7CD21-B9C6-4855-9767-45D33FAF53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C5F6B5D-AC8B-4B60-83EE-D4B9F6E15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F4CDA56-CC22-4B2B-B701-F5DC1AD144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B9ADD54-25A7-488E-AAFA-6B64E41527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01B2263-A34F-4ACF-B6EC-97FBF8221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02A063F-7A0E-4E4B-8B0C-4F8F22AC4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390DDB0-0B6A-403B-AD68-B94833BC3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1307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BBD66D-2FDF-483C-B75D-D432F939B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541AF93-8CCB-4926-889D-263D20348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A494058-0197-4DC8-B4E5-7DA2BF465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7E291BE-EF78-4A4B-A0B8-85D9D551F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8343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F325CF1-0B25-463A-9B2C-8B13F5231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1E3ACB2-CEEF-480C-9A3D-1E5DE3DCF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A5E8347-C6D0-4A2E-B99D-444415B3A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02232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EB7ADD-DE66-4CB2-96CD-EEE2DC62F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2D0ACE-5AC4-43BF-98B3-7958CCBA9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C14941-3395-490C-B017-A991165B4C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DBBE535-55C6-464D-BF0E-2FD266FE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53B2B67-B827-4681-AEF7-C0BCF7FB4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BB550A3-1DC8-4612-B520-64F57FFDE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3267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2BCAFD-2425-448D-A37E-1DB981915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0249260-58F9-41F7-B800-2764DCAF83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6C4A605-180C-4DA9-AA84-ECCD492385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C93C6C0-8FA3-410A-A8CF-C6FFDC9CC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088E2D0-E777-42F8-B049-1BF0AC34B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A00290E-C5A0-4B47-B60F-D71D2B7B5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758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393474F-2281-4DF9-8E8D-432EA0698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601A16-EB1D-401D-B37A-D58B6EC8B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166B8F2-8884-4DD0-BC4F-A7D5972FA3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A0DA16-EA02-4C7F-8A6B-163A14219083}" type="datetimeFigureOut">
              <a:rPr lang="pt-BR" smtClean="0"/>
              <a:t>13/12/2020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75EF4BD-C37F-4B63-A926-CB6473141B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82491C-AECE-4156-BA03-7C90D66585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BD52D-B95E-4D89-8A00-8921A3EDE1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1330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0.sv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0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5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svg"/><Relationship Id="rId7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91" y="104775"/>
            <a:ext cx="12062609" cy="675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65E5668-0DD0-44A1-95FB-63FAAED894ED}"/>
              </a:ext>
            </a:extLst>
          </p:cNvPr>
          <p:cNvSpPr txBox="1"/>
          <p:nvPr/>
        </p:nvSpPr>
        <p:spPr>
          <a:xfrm>
            <a:off x="229789" y="2595570"/>
            <a:ext cx="101619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Contabilidade</a:t>
            </a:r>
            <a:r>
              <a:rPr lang="pt-BR" sz="8800" dirty="0">
                <a:solidFill>
                  <a:schemeClr val="bg1"/>
                </a:solidFill>
                <a:latin typeface="LEMON MILK Bold" panose="00000800000000000000" pitchFamily="50" charset="0"/>
              </a:rPr>
              <a:t> 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6B9A6B-B7D4-4CB3-8950-F109CC527847}"/>
              </a:ext>
            </a:extLst>
          </p:cNvPr>
          <p:cNvSpPr/>
          <p:nvPr/>
        </p:nvSpPr>
        <p:spPr>
          <a:xfrm>
            <a:off x="378615" y="3899491"/>
            <a:ext cx="581025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6A8F671-4DAA-4D90-80F2-8B2549C2C317}"/>
              </a:ext>
            </a:extLst>
          </p:cNvPr>
          <p:cNvSpPr/>
          <p:nvPr/>
        </p:nvSpPr>
        <p:spPr>
          <a:xfrm>
            <a:off x="378615" y="2692808"/>
            <a:ext cx="581025" cy="660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FB33E53-7CAA-4262-97BA-E8711D7597CF}"/>
              </a:ext>
            </a:extLst>
          </p:cNvPr>
          <p:cNvSpPr/>
          <p:nvPr/>
        </p:nvSpPr>
        <p:spPr>
          <a:xfrm>
            <a:off x="309976" y="2829521"/>
            <a:ext cx="9179303" cy="10076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Gráfico 13" descr="Dólar com preenchimento sólido">
            <a:extLst>
              <a:ext uri="{FF2B5EF4-FFF2-40B4-BE49-F238E27FC236}">
                <a16:creationId xmlns:a16="http://schemas.microsoft.com/office/drawing/2014/main" id="{38F4237C-F408-45FB-B2A1-E30C43FC2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24062" y="2527373"/>
            <a:ext cx="1450956" cy="1514747"/>
          </a:xfrm>
          <a:prstGeom prst="rect">
            <a:avLst/>
          </a:prstGeom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A10AC93-9AEF-437F-83A1-309EF13D38B8}"/>
              </a:ext>
            </a:extLst>
          </p:cNvPr>
          <p:cNvSpPr txBox="1"/>
          <p:nvPr/>
        </p:nvSpPr>
        <p:spPr>
          <a:xfrm>
            <a:off x="378615" y="3966175"/>
            <a:ext cx="3771900" cy="1345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Diogo Américo</a:t>
            </a:r>
          </a:p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Matheus Henrique </a:t>
            </a:r>
          </a:p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Lucas Lima </a:t>
            </a:r>
          </a:p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9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Isabelle Caroline</a:t>
            </a:r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6563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91" y="123825"/>
            <a:ext cx="12062609" cy="673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65E5668-0DD0-44A1-95FB-63FAAED894ED}"/>
              </a:ext>
            </a:extLst>
          </p:cNvPr>
          <p:cNvSpPr txBox="1"/>
          <p:nvPr/>
        </p:nvSpPr>
        <p:spPr>
          <a:xfrm>
            <a:off x="220264" y="2228325"/>
            <a:ext cx="80962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LEMON MILK Bold" panose="00000800000000000000" pitchFamily="50" charset="0"/>
              </a:rPr>
              <a:t>INDICES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37F5B4-75B6-4879-8431-FFCB93C468B4}"/>
              </a:ext>
            </a:extLst>
          </p:cNvPr>
          <p:cNvSpPr txBox="1"/>
          <p:nvPr/>
        </p:nvSpPr>
        <p:spPr>
          <a:xfrm>
            <a:off x="311138" y="3296851"/>
            <a:ext cx="7661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liquidez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6B9A6B-B7D4-4CB3-8950-F109CC527847}"/>
              </a:ext>
            </a:extLst>
          </p:cNvPr>
          <p:cNvSpPr/>
          <p:nvPr/>
        </p:nvSpPr>
        <p:spPr>
          <a:xfrm>
            <a:off x="378615" y="4389032"/>
            <a:ext cx="581025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6A8F671-4DAA-4D90-80F2-8B2549C2C317}"/>
              </a:ext>
            </a:extLst>
          </p:cNvPr>
          <p:cNvSpPr/>
          <p:nvPr/>
        </p:nvSpPr>
        <p:spPr>
          <a:xfrm>
            <a:off x="378615" y="2228325"/>
            <a:ext cx="581025" cy="660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FB33E53-7CAA-4262-97BA-E8711D7597CF}"/>
              </a:ext>
            </a:extLst>
          </p:cNvPr>
          <p:cNvSpPr/>
          <p:nvPr/>
        </p:nvSpPr>
        <p:spPr>
          <a:xfrm>
            <a:off x="311137" y="3429000"/>
            <a:ext cx="7404113" cy="905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Gráfico 13" descr="Dólar com preenchimento sólido">
            <a:extLst>
              <a:ext uri="{FF2B5EF4-FFF2-40B4-BE49-F238E27FC236}">
                <a16:creationId xmlns:a16="http://schemas.microsoft.com/office/drawing/2014/main" id="{38F4237C-F408-45FB-B2A1-E30C43FC2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17460" y="3230217"/>
            <a:ext cx="1615066" cy="1548659"/>
          </a:xfrm>
          <a:prstGeom prst="rect">
            <a:avLst/>
          </a:prstGeom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D0E0EDF-1694-40B1-B50D-78BF4EAA99FC}"/>
              </a:ext>
            </a:extLst>
          </p:cNvPr>
          <p:cNvSpPr txBox="1"/>
          <p:nvPr/>
        </p:nvSpPr>
        <p:spPr>
          <a:xfrm>
            <a:off x="5204142" y="2698281"/>
            <a:ext cx="161506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LEMON MILK Bold" panose="00000800000000000000" pitchFamily="50" charset="0"/>
              </a:rPr>
              <a:t>de</a:t>
            </a:r>
          </a:p>
        </p:txBody>
      </p:sp>
    </p:spTree>
    <p:extLst>
      <p:ext uri="{BB962C8B-B14F-4D97-AF65-F5344CB8AC3E}">
        <p14:creationId xmlns:p14="http://schemas.microsoft.com/office/powerpoint/2010/main" val="2266733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 descr="Dólar com preenchimento sólido">
            <a:extLst>
              <a:ext uri="{FF2B5EF4-FFF2-40B4-BE49-F238E27FC236}">
                <a16:creationId xmlns:a16="http://schemas.microsoft.com/office/drawing/2014/main" id="{52E3A586-8E15-40B3-9DB5-0B39AA326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280" y="197133"/>
            <a:ext cx="857893" cy="857893"/>
          </a:xfrm>
          <a:prstGeom prst="rect">
            <a:avLst/>
          </a:prstGeom>
        </p:spPr>
      </p:pic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97133"/>
            <a:ext cx="11850822" cy="65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94DBC86-4D4D-4431-92FE-9873AD196E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7938" y="2508853"/>
            <a:ext cx="8928079" cy="19388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F81FE4C-789A-4B86-9AC5-061057080BBF}"/>
              </a:ext>
            </a:extLst>
          </p:cNvPr>
          <p:cNvSpPr/>
          <p:nvPr/>
        </p:nvSpPr>
        <p:spPr>
          <a:xfrm>
            <a:off x="314040" y="423925"/>
            <a:ext cx="466725" cy="428625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7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71685BF-8FE8-4533-A747-3A26D234DBA8}"/>
              </a:ext>
            </a:extLst>
          </p:cNvPr>
          <p:cNvSpPr/>
          <p:nvPr/>
        </p:nvSpPr>
        <p:spPr>
          <a:xfrm flipH="1">
            <a:off x="9686927" y="2643067"/>
            <a:ext cx="2117844" cy="5003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A10AC93-9AEF-437F-83A1-309EF13D38B8}"/>
              </a:ext>
            </a:extLst>
          </p:cNvPr>
          <p:cNvSpPr txBox="1"/>
          <p:nvPr/>
        </p:nvSpPr>
        <p:spPr>
          <a:xfrm>
            <a:off x="9932180" y="2701166"/>
            <a:ext cx="2277262" cy="384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  <a:cs typeface="Arial" panose="020B0604020202020204" pitchFamily="34" charset="0"/>
              </a:rPr>
              <a:t>Lucas LIMA</a:t>
            </a:r>
          </a:p>
        </p:txBody>
      </p:sp>
    </p:spTree>
    <p:extLst>
      <p:ext uri="{BB962C8B-B14F-4D97-AF65-F5344CB8AC3E}">
        <p14:creationId xmlns:p14="http://schemas.microsoft.com/office/powerpoint/2010/main" val="6444713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áfico 13" descr="Dólar com preenchimento sólido">
            <a:extLst>
              <a:ext uri="{FF2B5EF4-FFF2-40B4-BE49-F238E27FC236}">
                <a16:creationId xmlns:a16="http://schemas.microsoft.com/office/drawing/2014/main" id="{38F4237C-F408-45FB-B2A1-E30C43FC2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2026" y="2419949"/>
            <a:ext cx="1911823" cy="1833214"/>
          </a:xfrm>
          <a:prstGeom prst="rect">
            <a:avLst/>
          </a:prstGeom>
        </p:spPr>
      </p:pic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833" y="123822"/>
            <a:ext cx="12062609" cy="673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65E5668-0DD0-44A1-95FB-63FAAED894ED}"/>
              </a:ext>
            </a:extLst>
          </p:cNvPr>
          <p:cNvSpPr txBox="1"/>
          <p:nvPr/>
        </p:nvSpPr>
        <p:spPr>
          <a:xfrm>
            <a:off x="735802" y="2682416"/>
            <a:ext cx="276544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LEMON MILK Bold" panose="00000800000000000000" pitchFamily="50" charset="0"/>
              </a:rPr>
              <a:t>FIM 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6B9A6B-B7D4-4CB3-8950-F109CC527847}"/>
              </a:ext>
            </a:extLst>
          </p:cNvPr>
          <p:cNvSpPr/>
          <p:nvPr/>
        </p:nvSpPr>
        <p:spPr>
          <a:xfrm>
            <a:off x="445290" y="3986287"/>
            <a:ext cx="581025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6A8F671-4DAA-4D90-80F2-8B2549C2C317}"/>
              </a:ext>
            </a:extLst>
          </p:cNvPr>
          <p:cNvSpPr/>
          <p:nvPr/>
        </p:nvSpPr>
        <p:spPr>
          <a:xfrm>
            <a:off x="445290" y="2632193"/>
            <a:ext cx="581025" cy="660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FE4580AA-6D39-4044-A4DE-6291366EE0A6}"/>
              </a:ext>
            </a:extLst>
          </p:cNvPr>
          <p:cNvSpPr/>
          <p:nvPr/>
        </p:nvSpPr>
        <p:spPr>
          <a:xfrm>
            <a:off x="735802" y="2692553"/>
            <a:ext cx="4439427" cy="128800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3229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 descr="Dólar com preenchimento sólido">
            <a:extLst>
              <a:ext uri="{FF2B5EF4-FFF2-40B4-BE49-F238E27FC236}">
                <a16:creationId xmlns:a16="http://schemas.microsoft.com/office/drawing/2014/main" id="{52E3A586-8E15-40B3-9DB5-0B39AA326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280" y="197133"/>
            <a:ext cx="857893" cy="857893"/>
          </a:xfrm>
          <a:prstGeom prst="rect">
            <a:avLst/>
          </a:prstGeom>
        </p:spPr>
      </p:pic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97133"/>
            <a:ext cx="11850822" cy="65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pic>
        <p:nvPicPr>
          <p:cNvPr id="11" name="Imagem 10" descr="Tabela&#10;&#10;Descrição gerada automaticamente">
            <a:extLst>
              <a:ext uri="{FF2B5EF4-FFF2-40B4-BE49-F238E27FC236}">
                <a16:creationId xmlns:a16="http://schemas.microsoft.com/office/drawing/2014/main" id="{D94DBC86-4D4D-4431-92FE-9873AD196E1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34105" y="447095"/>
            <a:ext cx="7217426" cy="625641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F81FE4C-789A-4B86-9AC5-061057080BBF}"/>
              </a:ext>
            </a:extLst>
          </p:cNvPr>
          <p:cNvSpPr/>
          <p:nvPr/>
        </p:nvSpPr>
        <p:spPr>
          <a:xfrm>
            <a:off x="314040" y="423925"/>
            <a:ext cx="466725" cy="428625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1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71685BF-8FE8-4533-A747-3A26D234DBA8}"/>
              </a:ext>
            </a:extLst>
          </p:cNvPr>
          <p:cNvSpPr/>
          <p:nvPr/>
        </p:nvSpPr>
        <p:spPr>
          <a:xfrm flipH="1">
            <a:off x="8901183" y="2353825"/>
            <a:ext cx="2210191" cy="5003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A10AC93-9AEF-437F-83A1-309EF13D38B8}"/>
              </a:ext>
            </a:extLst>
          </p:cNvPr>
          <p:cNvSpPr txBox="1"/>
          <p:nvPr/>
        </p:nvSpPr>
        <p:spPr>
          <a:xfrm>
            <a:off x="8901183" y="2411924"/>
            <a:ext cx="2210191" cy="384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  <a:cs typeface="Arial" panose="020B0604020202020204" pitchFamily="34" charset="0"/>
              </a:rPr>
              <a:t>Isabelle Caroline</a:t>
            </a:r>
          </a:p>
        </p:txBody>
      </p:sp>
    </p:spTree>
    <p:extLst>
      <p:ext uri="{BB962C8B-B14F-4D97-AF65-F5344CB8AC3E}">
        <p14:creationId xmlns:p14="http://schemas.microsoft.com/office/powerpoint/2010/main" val="393638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 descr="Dólar com preenchimento sólido">
            <a:extLst>
              <a:ext uri="{FF2B5EF4-FFF2-40B4-BE49-F238E27FC236}">
                <a16:creationId xmlns:a16="http://schemas.microsoft.com/office/drawing/2014/main" id="{52E3A586-8E15-40B3-9DB5-0B39AA326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280" y="197133"/>
            <a:ext cx="857893" cy="857893"/>
          </a:xfrm>
          <a:prstGeom prst="rect">
            <a:avLst/>
          </a:prstGeom>
        </p:spPr>
      </p:pic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97133"/>
            <a:ext cx="11850822" cy="65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94DBC86-4D4D-4431-92FE-9873AD196E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0765" y="1294348"/>
            <a:ext cx="8565701" cy="445211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F81FE4C-789A-4B86-9AC5-061057080BBF}"/>
              </a:ext>
            </a:extLst>
          </p:cNvPr>
          <p:cNvSpPr/>
          <p:nvPr/>
        </p:nvSpPr>
        <p:spPr>
          <a:xfrm>
            <a:off x="314040" y="423925"/>
            <a:ext cx="466725" cy="428625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2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71685BF-8FE8-4533-A747-3A26D234DBA8}"/>
              </a:ext>
            </a:extLst>
          </p:cNvPr>
          <p:cNvSpPr/>
          <p:nvPr/>
        </p:nvSpPr>
        <p:spPr>
          <a:xfrm flipH="1">
            <a:off x="9364391" y="2223063"/>
            <a:ext cx="2210191" cy="5003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A10AC93-9AEF-437F-83A1-309EF13D38B8}"/>
              </a:ext>
            </a:extLst>
          </p:cNvPr>
          <p:cNvSpPr txBox="1"/>
          <p:nvPr/>
        </p:nvSpPr>
        <p:spPr>
          <a:xfrm>
            <a:off x="9364676" y="2276324"/>
            <a:ext cx="2277262" cy="384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  <a:cs typeface="Arial" panose="020B0604020202020204" pitchFamily="34" charset="0"/>
              </a:rPr>
              <a:t>ISABELLE CAROLINE</a:t>
            </a:r>
          </a:p>
        </p:txBody>
      </p:sp>
    </p:spTree>
    <p:extLst>
      <p:ext uri="{BB962C8B-B14F-4D97-AF65-F5344CB8AC3E}">
        <p14:creationId xmlns:p14="http://schemas.microsoft.com/office/powerpoint/2010/main" val="1919962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91" y="123825"/>
            <a:ext cx="12062609" cy="673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65E5668-0DD0-44A1-95FB-63FAAED894ED}"/>
              </a:ext>
            </a:extLst>
          </p:cNvPr>
          <p:cNvSpPr txBox="1"/>
          <p:nvPr/>
        </p:nvSpPr>
        <p:spPr>
          <a:xfrm>
            <a:off x="220264" y="2105512"/>
            <a:ext cx="80962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7200" dirty="0">
                <a:solidFill>
                  <a:schemeClr val="accent3">
                    <a:lumMod val="60000"/>
                    <a:lumOff val="40000"/>
                  </a:schemeClr>
                </a:solidFill>
                <a:latin typeface="LEMON MILK Bold" panose="00000800000000000000" pitchFamily="50" charset="0"/>
              </a:rPr>
              <a:t>BALANÇO</a:t>
            </a:r>
            <a:r>
              <a:rPr lang="pt-BR" sz="8800" dirty="0">
                <a:solidFill>
                  <a:schemeClr val="bg1"/>
                </a:solidFill>
                <a:latin typeface="LEMON MILK Bold" panose="00000800000000000000" pitchFamily="50" charset="0"/>
              </a:rPr>
              <a:t>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37F5B4-75B6-4879-8431-FFCB93C468B4}"/>
              </a:ext>
            </a:extLst>
          </p:cNvPr>
          <p:cNvSpPr txBox="1"/>
          <p:nvPr/>
        </p:nvSpPr>
        <p:spPr>
          <a:xfrm>
            <a:off x="220264" y="3120747"/>
            <a:ext cx="866179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PATRIMONIAL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6B9A6B-B7D4-4CB3-8950-F109CC527847}"/>
              </a:ext>
            </a:extLst>
          </p:cNvPr>
          <p:cNvSpPr/>
          <p:nvPr/>
        </p:nvSpPr>
        <p:spPr>
          <a:xfrm>
            <a:off x="378615" y="4389032"/>
            <a:ext cx="581025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6A8F671-4DAA-4D90-80F2-8B2549C2C317}"/>
              </a:ext>
            </a:extLst>
          </p:cNvPr>
          <p:cNvSpPr/>
          <p:nvPr/>
        </p:nvSpPr>
        <p:spPr>
          <a:xfrm>
            <a:off x="378615" y="2228325"/>
            <a:ext cx="581025" cy="660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FB33E53-7CAA-4262-97BA-E8711D7597CF}"/>
              </a:ext>
            </a:extLst>
          </p:cNvPr>
          <p:cNvSpPr/>
          <p:nvPr/>
        </p:nvSpPr>
        <p:spPr>
          <a:xfrm>
            <a:off x="311137" y="3251665"/>
            <a:ext cx="8096250" cy="905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Gráfico 13" descr="Dólar com preenchimento sólido">
            <a:extLst>
              <a:ext uri="{FF2B5EF4-FFF2-40B4-BE49-F238E27FC236}">
                <a16:creationId xmlns:a16="http://schemas.microsoft.com/office/drawing/2014/main" id="{38F4237C-F408-45FB-B2A1-E30C43FC2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919662" y="1950747"/>
            <a:ext cx="1450956" cy="1514747"/>
          </a:xfrm>
          <a:prstGeom prst="rect">
            <a:avLst/>
          </a:prstGeom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710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 descr="Dólar com preenchimento sólido">
            <a:extLst>
              <a:ext uri="{FF2B5EF4-FFF2-40B4-BE49-F238E27FC236}">
                <a16:creationId xmlns:a16="http://schemas.microsoft.com/office/drawing/2014/main" id="{52E3A586-8E15-40B3-9DB5-0B39AA326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280" y="197133"/>
            <a:ext cx="857893" cy="857893"/>
          </a:xfrm>
          <a:prstGeom prst="rect">
            <a:avLst/>
          </a:prstGeom>
        </p:spPr>
      </p:pic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97133"/>
            <a:ext cx="11850822" cy="65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94DBC86-4D4D-4431-92FE-9873AD196E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029" y="1177803"/>
            <a:ext cx="8969898" cy="460095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F81FE4C-789A-4B86-9AC5-061057080BBF}"/>
              </a:ext>
            </a:extLst>
          </p:cNvPr>
          <p:cNvSpPr/>
          <p:nvPr/>
        </p:nvSpPr>
        <p:spPr>
          <a:xfrm>
            <a:off x="314040" y="423925"/>
            <a:ext cx="466725" cy="428625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3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71685BF-8FE8-4533-A747-3A26D234DBA8}"/>
              </a:ext>
            </a:extLst>
          </p:cNvPr>
          <p:cNvSpPr/>
          <p:nvPr/>
        </p:nvSpPr>
        <p:spPr>
          <a:xfrm flipH="1">
            <a:off x="9744739" y="2190550"/>
            <a:ext cx="2117844" cy="5003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A10AC93-9AEF-437F-83A1-309EF13D38B8}"/>
              </a:ext>
            </a:extLst>
          </p:cNvPr>
          <p:cNvSpPr txBox="1"/>
          <p:nvPr/>
        </p:nvSpPr>
        <p:spPr>
          <a:xfrm>
            <a:off x="9686927" y="2248649"/>
            <a:ext cx="2277262" cy="384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  <a:cs typeface="Arial" panose="020B0604020202020204" pitchFamily="34" charset="0"/>
              </a:rPr>
              <a:t>Matheus </a:t>
            </a:r>
            <a:r>
              <a:rPr lang="pt-BR" sz="1400" b="1" dirty="0" err="1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  <a:cs typeface="Arial" panose="020B0604020202020204" pitchFamily="34" charset="0"/>
              </a:rPr>
              <a:t>henrique</a:t>
            </a:r>
            <a:endParaRPr lang="pt-BR" sz="1400" b="1" dirty="0">
              <a:solidFill>
                <a:schemeClr val="bg2">
                  <a:lumMod val="10000"/>
                </a:schemeClr>
              </a:solidFill>
              <a:latin typeface="LEMON MILK Bold" panose="00000800000000000000" pitchFamily="50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6799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 descr="Dólar com preenchimento sólido">
            <a:extLst>
              <a:ext uri="{FF2B5EF4-FFF2-40B4-BE49-F238E27FC236}">
                <a16:creationId xmlns:a16="http://schemas.microsoft.com/office/drawing/2014/main" id="{52E3A586-8E15-40B3-9DB5-0B39AA326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280" y="197133"/>
            <a:ext cx="857893" cy="857893"/>
          </a:xfrm>
          <a:prstGeom prst="rect">
            <a:avLst/>
          </a:prstGeom>
        </p:spPr>
      </p:pic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97133"/>
            <a:ext cx="11850822" cy="65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94DBC86-4D4D-4431-92FE-9873AD196E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7029" y="1370332"/>
            <a:ext cx="8969898" cy="42159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F81FE4C-789A-4B86-9AC5-061057080BBF}"/>
              </a:ext>
            </a:extLst>
          </p:cNvPr>
          <p:cNvSpPr/>
          <p:nvPr/>
        </p:nvSpPr>
        <p:spPr>
          <a:xfrm>
            <a:off x="314040" y="423925"/>
            <a:ext cx="466725" cy="428625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4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71685BF-8FE8-4533-A747-3A26D234DBA8}"/>
              </a:ext>
            </a:extLst>
          </p:cNvPr>
          <p:cNvSpPr/>
          <p:nvPr/>
        </p:nvSpPr>
        <p:spPr>
          <a:xfrm flipH="1">
            <a:off x="9744739" y="2190550"/>
            <a:ext cx="2117844" cy="5003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A10AC93-9AEF-437F-83A1-309EF13D38B8}"/>
              </a:ext>
            </a:extLst>
          </p:cNvPr>
          <p:cNvSpPr txBox="1"/>
          <p:nvPr/>
        </p:nvSpPr>
        <p:spPr>
          <a:xfrm>
            <a:off x="9686927" y="2248649"/>
            <a:ext cx="2277262" cy="384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  <a:cs typeface="Arial" panose="020B0604020202020204" pitchFamily="34" charset="0"/>
              </a:rPr>
              <a:t>Matheus </a:t>
            </a:r>
            <a:r>
              <a:rPr lang="pt-BR" sz="1400" b="1" dirty="0" err="1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  <a:cs typeface="Arial" panose="020B0604020202020204" pitchFamily="34" charset="0"/>
              </a:rPr>
              <a:t>henrique</a:t>
            </a:r>
            <a:endParaRPr lang="pt-BR" sz="1400" b="1" dirty="0">
              <a:solidFill>
                <a:schemeClr val="bg2">
                  <a:lumMod val="10000"/>
                </a:schemeClr>
              </a:solidFill>
              <a:latin typeface="LEMON MILK Bold" panose="00000800000000000000" pitchFamily="50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496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391" y="123825"/>
            <a:ext cx="12062609" cy="673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565E5668-0DD0-44A1-95FB-63FAAED894ED}"/>
              </a:ext>
            </a:extLst>
          </p:cNvPr>
          <p:cNvSpPr txBox="1"/>
          <p:nvPr/>
        </p:nvSpPr>
        <p:spPr>
          <a:xfrm>
            <a:off x="129391" y="2257163"/>
            <a:ext cx="80962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800" dirty="0">
                <a:solidFill>
                  <a:schemeClr val="bg1"/>
                </a:solidFill>
                <a:latin typeface="LEMON MILK Bold" panose="00000800000000000000" pitchFamily="50" charset="0"/>
              </a:rPr>
              <a:t>ORIGENS 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37F5B4-75B6-4879-8431-FFCB93C468B4}"/>
              </a:ext>
            </a:extLst>
          </p:cNvPr>
          <p:cNvSpPr txBox="1"/>
          <p:nvPr/>
        </p:nvSpPr>
        <p:spPr>
          <a:xfrm>
            <a:off x="311138" y="3296851"/>
            <a:ext cx="76612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aplicações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126B9A6B-B7D4-4CB3-8950-F109CC527847}"/>
              </a:ext>
            </a:extLst>
          </p:cNvPr>
          <p:cNvSpPr/>
          <p:nvPr/>
        </p:nvSpPr>
        <p:spPr>
          <a:xfrm>
            <a:off x="378615" y="4389032"/>
            <a:ext cx="581025" cy="4571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46A8F671-4DAA-4D90-80F2-8B2549C2C317}"/>
              </a:ext>
            </a:extLst>
          </p:cNvPr>
          <p:cNvSpPr/>
          <p:nvPr/>
        </p:nvSpPr>
        <p:spPr>
          <a:xfrm>
            <a:off x="378615" y="2228325"/>
            <a:ext cx="581025" cy="6608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FB33E53-7CAA-4262-97BA-E8711D7597CF}"/>
              </a:ext>
            </a:extLst>
          </p:cNvPr>
          <p:cNvSpPr/>
          <p:nvPr/>
        </p:nvSpPr>
        <p:spPr>
          <a:xfrm>
            <a:off x="311137" y="3429000"/>
            <a:ext cx="7404113" cy="9052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Gráfico 13" descr="Dólar com preenchimento sólido">
            <a:extLst>
              <a:ext uri="{FF2B5EF4-FFF2-40B4-BE49-F238E27FC236}">
                <a16:creationId xmlns:a16="http://schemas.microsoft.com/office/drawing/2014/main" id="{38F4237C-F408-45FB-B2A1-E30C43FC2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36305" y="3107279"/>
            <a:ext cx="1615066" cy="1548659"/>
          </a:xfrm>
          <a:prstGeom prst="rect">
            <a:avLst/>
          </a:prstGeom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D0E0EDF-1694-40B1-B50D-78BF4EAA99FC}"/>
              </a:ext>
            </a:extLst>
          </p:cNvPr>
          <p:cNvSpPr txBox="1"/>
          <p:nvPr/>
        </p:nvSpPr>
        <p:spPr>
          <a:xfrm>
            <a:off x="5772216" y="2356972"/>
            <a:ext cx="16150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solidFill>
                  <a:schemeClr val="bg1"/>
                </a:solidFill>
                <a:latin typeface="LEMON MILK Bold" panose="00000800000000000000" pitchFamily="50" charset="0"/>
              </a:rPr>
              <a:t>&amp;</a:t>
            </a:r>
          </a:p>
        </p:txBody>
      </p:sp>
    </p:spTree>
    <p:extLst>
      <p:ext uri="{BB962C8B-B14F-4D97-AF65-F5344CB8AC3E}">
        <p14:creationId xmlns:p14="http://schemas.microsoft.com/office/powerpoint/2010/main" val="38791423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 descr="Dólar com preenchimento sólido">
            <a:extLst>
              <a:ext uri="{FF2B5EF4-FFF2-40B4-BE49-F238E27FC236}">
                <a16:creationId xmlns:a16="http://schemas.microsoft.com/office/drawing/2014/main" id="{52E3A586-8E15-40B3-9DB5-0B39AA326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280" y="197133"/>
            <a:ext cx="857893" cy="857893"/>
          </a:xfrm>
          <a:prstGeom prst="rect">
            <a:avLst/>
          </a:prstGeom>
        </p:spPr>
      </p:pic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97133"/>
            <a:ext cx="11850822" cy="65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94DBC86-4D4D-4431-92FE-9873AD196E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7938" y="1370332"/>
            <a:ext cx="8928079" cy="42159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F81FE4C-789A-4B86-9AC5-061057080BBF}"/>
              </a:ext>
            </a:extLst>
          </p:cNvPr>
          <p:cNvSpPr/>
          <p:nvPr/>
        </p:nvSpPr>
        <p:spPr>
          <a:xfrm>
            <a:off x="314040" y="423925"/>
            <a:ext cx="466725" cy="428625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5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71685BF-8FE8-4533-A747-3A26D234DBA8}"/>
              </a:ext>
            </a:extLst>
          </p:cNvPr>
          <p:cNvSpPr/>
          <p:nvPr/>
        </p:nvSpPr>
        <p:spPr>
          <a:xfrm flipH="1">
            <a:off x="9744739" y="2190550"/>
            <a:ext cx="2117844" cy="5003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A10AC93-9AEF-437F-83A1-309EF13D38B8}"/>
              </a:ext>
            </a:extLst>
          </p:cNvPr>
          <p:cNvSpPr txBox="1"/>
          <p:nvPr/>
        </p:nvSpPr>
        <p:spPr>
          <a:xfrm>
            <a:off x="9833833" y="2248649"/>
            <a:ext cx="2277262" cy="384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  <a:cs typeface="Arial" panose="020B0604020202020204" pitchFamily="34" charset="0"/>
              </a:rPr>
              <a:t>DIOGO AMÉRICO</a:t>
            </a:r>
          </a:p>
        </p:txBody>
      </p:sp>
    </p:spTree>
    <p:extLst>
      <p:ext uri="{BB962C8B-B14F-4D97-AF65-F5344CB8AC3E}">
        <p14:creationId xmlns:p14="http://schemas.microsoft.com/office/powerpoint/2010/main" val="1410161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46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áfico 7" descr="Dólar com preenchimento sólido">
            <a:extLst>
              <a:ext uri="{FF2B5EF4-FFF2-40B4-BE49-F238E27FC236}">
                <a16:creationId xmlns:a16="http://schemas.microsoft.com/office/drawing/2014/main" id="{52E3A586-8E15-40B3-9DB5-0B39AA326E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23280" y="197133"/>
            <a:ext cx="857893" cy="857893"/>
          </a:xfrm>
          <a:prstGeom prst="rect">
            <a:avLst/>
          </a:prstGeom>
        </p:spPr>
      </p:pic>
      <p:pic>
        <p:nvPicPr>
          <p:cNvPr id="1026" name="Picture 2" descr="Como enviar dinheiro para o exterior? Conheça as melhores opções">
            <a:extLst>
              <a:ext uri="{FF2B5EF4-FFF2-40B4-BE49-F238E27FC236}">
                <a16:creationId xmlns:a16="http://schemas.microsoft.com/office/drawing/2014/main" id="{A0283A4F-4648-4A7F-8F88-A25D3DE2FC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2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197133"/>
            <a:ext cx="11850822" cy="65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D72547AE-C57E-4C56-8C05-B1124EC83F20}"/>
              </a:ext>
            </a:extLst>
          </p:cNvPr>
          <p:cNvSpPr/>
          <p:nvPr/>
        </p:nvSpPr>
        <p:spPr>
          <a:xfrm rot="16200000">
            <a:off x="9836655" y="4485210"/>
            <a:ext cx="2223059" cy="2522514"/>
          </a:xfrm>
          <a:prstGeom prst="rtTriangle">
            <a:avLst/>
          </a:prstGeom>
          <a:solidFill>
            <a:schemeClr val="bg2">
              <a:lumMod val="90000"/>
            </a:schemeClr>
          </a:solidFill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Gráfico 21" descr="Moedas estrutura de tópicos">
            <a:extLst>
              <a:ext uri="{FF2B5EF4-FFF2-40B4-BE49-F238E27FC236}">
                <a16:creationId xmlns:a16="http://schemas.microsoft.com/office/drawing/2014/main" id="{66CE0832-DC17-4B22-8DB6-19BD633678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948184" y="5746467"/>
            <a:ext cx="914400" cy="91440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D94DBC86-4D4D-4431-92FE-9873AD196E1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7938" y="1380159"/>
            <a:ext cx="8928079" cy="419624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7F81FE4C-789A-4B86-9AC5-061057080BBF}"/>
              </a:ext>
            </a:extLst>
          </p:cNvPr>
          <p:cNvSpPr/>
          <p:nvPr/>
        </p:nvSpPr>
        <p:spPr>
          <a:xfrm>
            <a:off x="314040" y="423925"/>
            <a:ext cx="466725" cy="428625"/>
          </a:xfrm>
          <a:prstGeom prst="ellipse">
            <a:avLst/>
          </a:prstGeom>
          <a:ln/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</a:rPr>
              <a:t>6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471685BF-8FE8-4533-A747-3A26D234DBA8}"/>
              </a:ext>
            </a:extLst>
          </p:cNvPr>
          <p:cNvSpPr/>
          <p:nvPr/>
        </p:nvSpPr>
        <p:spPr>
          <a:xfrm flipH="1">
            <a:off x="9744739" y="2190550"/>
            <a:ext cx="2117844" cy="50034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bg2">
                  <a:lumMod val="90000"/>
                </a:schemeClr>
              </a:solidFill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EA10AC93-9AEF-437F-83A1-309EF13D38B8}"/>
              </a:ext>
            </a:extLst>
          </p:cNvPr>
          <p:cNvSpPr txBox="1"/>
          <p:nvPr/>
        </p:nvSpPr>
        <p:spPr>
          <a:xfrm>
            <a:off x="9814207" y="2248649"/>
            <a:ext cx="2277262" cy="384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b="1" dirty="0">
                <a:solidFill>
                  <a:schemeClr val="bg2">
                    <a:lumMod val="10000"/>
                  </a:schemeClr>
                </a:solidFill>
                <a:latin typeface="LEMON MILK Bold" panose="00000800000000000000" pitchFamily="50" charset="0"/>
                <a:cs typeface="Arial" panose="020B0604020202020204" pitchFamily="34" charset="0"/>
              </a:rPr>
              <a:t>DIOGO AMÉRICO</a:t>
            </a:r>
          </a:p>
        </p:txBody>
      </p:sp>
    </p:spTree>
    <p:extLst>
      <p:ext uri="{BB962C8B-B14F-4D97-AF65-F5344CB8AC3E}">
        <p14:creationId xmlns:p14="http://schemas.microsoft.com/office/powerpoint/2010/main" val="17245259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39</Words>
  <Application>Microsoft Office PowerPoint</Application>
  <PresentationFormat>Widescreen</PresentationFormat>
  <Paragraphs>28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LEMON MILK 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ISABELLE AFONSO</dc:creator>
  <cp:lastModifiedBy>ISABELLE AFONSO</cp:lastModifiedBy>
  <cp:revision>1</cp:revision>
  <dcterms:created xsi:type="dcterms:W3CDTF">2020-12-13T21:57:42Z</dcterms:created>
  <dcterms:modified xsi:type="dcterms:W3CDTF">2020-12-13T23:15:07Z</dcterms:modified>
</cp:coreProperties>
</file>

<file path=docProps/thumbnail.jpeg>
</file>